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9" r:id="rId3"/>
    <p:sldId id="259" r:id="rId4"/>
    <p:sldId id="257" r:id="rId5"/>
    <p:sldId id="282" r:id="rId6"/>
    <p:sldId id="268" r:id="rId7"/>
    <p:sldId id="276" r:id="rId8"/>
    <p:sldId id="280" r:id="rId9"/>
    <p:sldId id="274" r:id="rId10"/>
    <p:sldId id="284" r:id="rId11"/>
    <p:sldId id="283" r:id="rId12"/>
    <p:sldId id="269" r:id="rId13"/>
    <p:sldId id="273" r:id="rId14"/>
    <p:sldId id="272" r:id="rId15"/>
    <p:sldId id="277" r:id="rId16"/>
    <p:sldId id="278" r:id="rId17"/>
    <p:sldId id="281" r:id="rId18"/>
    <p:sldId id="270" r:id="rId19"/>
    <p:sldId id="271" r:id="rId20"/>
    <p:sldId id="261" r:id="rId21"/>
    <p:sldId id="262" r:id="rId22"/>
    <p:sldId id="263" r:id="rId23"/>
    <p:sldId id="265" r:id="rId24"/>
    <p:sldId id="266" r:id="rId25"/>
    <p:sldId id="267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16745A"/>
    <a:srgbClr val="FFFFFF"/>
    <a:srgbClr val="2685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04" autoAdjust="0"/>
    <p:restoredTop sz="87546" autoAdjust="0"/>
  </p:normalViewPr>
  <p:slideViewPr>
    <p:cSldViewPr snapToGrid="0">
      <p:cViewPr varScale="1">
        <p:scale>
          <a:sx n="64" d="100"/>
          <a:sy n="64" d="100"/>
        </p:scale>
        <p:origin x="2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FF703-E315-463A-A132-BED0AFC0EC7E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F71B1-C911-47AA-AEE2-1EF0730DA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25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F71B1-C911-47AA-AEE2-1EF0730DAF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97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 nutrient limitation during fall</a:t>
            </a:r>
            <a:r>
              <a:rPr lang="en-US" baseline="0" dirty="0" smtClean="0"/>
              <a:t> – temp likely limiting</a:t>
            </a: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Fall:</a:t>
            </a:r>
            <a:r>
              <a:rPr lang="en-US" baseline="0" dirty="0" smtClean="0"/>
              <a:t> if influx of nutrients in the fall, uptake unlikely. Relevant: nutrients coming in through groundwater (slow pathways)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Irrigation season: site variation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common: co-limitation of </a:t>
            </a:r>
            <a:r>
              <a:rPr lang="en-US" dirty="0" err="1" smtClean="0"/>
              <a:t>NPSi</a:t>
            </a:r>
            <a:endParaRPr lang="en-US" dirty="0" smtClean="0"/>
          </a:p>
          <a:p>
            <a:pPr marL="628650" lvl="1" indent="-171450">
              <a:buFontTx/>
              <a:buChar char="-"/>
            </a:pPr>
            <a:r>
              <a:rPr lang="en-US" dirty="0" smtClean="0"/>
              <a:t>If</a:t>
            </a:r>
            <a:r>
              <a:rPr lang="en-US" baseline="0" dirty="0" smtClean="0"/>
              <a:t> additional N and P enter the system, will also need Si for biota to respond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Wenas</a:t>
            </a:r>
            <a:r>
              <a:rPr lang="en-US" baseline="0" dirty="0" smtClean="0"/>
              <a:t>: capacity to take up more 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Toppenish: can take up more N, but only if Si present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F71B1-C911-47AA-AEE2-1EF0730DAF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36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again,</a:t>
            </a:r>
            <a:r>
              <a:rPr lang="en-US" baseline="0" dirty="0" smtClean="0"/>
              <a:t> no limitation in the fall = limited capacity for taking up additional N and P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Likely limited by light and temp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Summer: site variation. </a:t>
            </a:r>
            <a:r>
              <a:rPr lang="en-US" baseline="0" dirty="0" err="1" smtClean="0"/>
              <a:t>Reecer</a:t>
            </a:r>
            <a:r>
              <a:rPr lang="en-US" baseline="0" dirty="0" smtClean="0"/>
              <a:t> not responding to inputs, probably also light limited (shaded stream)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 smtClean="0"/>
              <a:t>Wenas</a:t>
            </a:r>
            <a:r>
              <a:rPr lang="en-US" baseline="0" dirty="0" smtClean="0"/>
              <a:t> can respond to P, but Toppenish responded primarily to Si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 smtClean="0"/>
              <a:t>Ahtnaum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Satus</a:t>
            </a:r>
            <a:r>
              <a:rPr lang="en-US" baseline="0" dirty="0" smtClean="0"/>
              <a:t>: bit of a mystery – not particularly shaded, but doesn’t respond even to the combination of nutrients. Something else limiting?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Overall: some sites have the ability to take up additional nutrients, but others do not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F71B1-C911-47AA-AEE2-1EF0730DAF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6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2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5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12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69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1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0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74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26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53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24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3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B833C-D71C-46A6-9AF0-9790B9E4C590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sarah.roley@wsu.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-1143001"/>
            <a:ext cx="12188982" cy="9141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103" y="861102"/>
            <a:ext cx="10763794" cy="1722570"/>
          </a:xfrm>
          <a:solidFill>
            <a:srgbClr val="FFFFFF">
              <a:alpha val="67843"/>
            </a:srgb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6859D"/>
                </a:solidFill>
              </a:rPr>
              <a:t>The influence of irrigation flows on microbial and algal nutrient </a:t>
            </a:r>
            <a:r>
              <a:rPr lang="en-US" dirty="0" smtClean="0">
                <a:solidFill>
                  <a:srgbClr val="26859D"/>
                </a:solidFill>
              </a:rPr>
              <a:t>limitation</a:t>
            </a:r>
            <a:endParaRPr lang="en-US" dirty="0">
              <a:solidFill>
                <a:srgbClr val="26859D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63528" y="3293728"/>
            <a:ext cx="3087974" cy="1862888"/>
          </a:xfrm>
          <a:solidFill>
            <a:srgbClr val="FFFFFF">
              <a:alpha val="67843"/>
            </a:srgbClr>
          </a:solidFill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Sarah S. Roley (@</a:t>
            </a:r>
            <a:r>
              <a:rPr lang="en-US" sz="2800" dirty="0" err="1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ssroley</a:t>
            </a:r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Clay </a:t>
            </a:r>
            <a:r>
              <a:rPr lang="en-US" sz="2800" dirty="0" err="1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Arango</a:t>
            </a:r>
            <a:endParaRPr lang="en-US" sz="2800" dirty="0" smtClean="0">
              <a:solidFill>
                <a:srgbClr val="1674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 </a:t>
            </a:r>
            <a:r>
              <a:rPr lang="en-US" sz="2800" dirty="0" err="1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Alexiades</a:t>
            </a:r>
            <a:endParaRPr lang="en-US" sz="2800" dirty="0">
              <a:solidFill>
                <a:srgbClr val="1674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Image result for washington state universit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" y="5794457"/>
            <a:ext cx="2130582" cy="11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cwu.edu/brand/sites/cts.cwu.edu.brand/files/images/approved%20logos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41"/>
          <a:stretch/>
        </p:blipFill>
        <p:spPr bwMode="auto">
          <a:xfrm>
            <a:off x="2133600" y="5463656"/>
            <a:ext cx="1676400" cy="154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6202529"/>
            <a:ext cx="3057525" cy="790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40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5763" y="259651"/>
            <a:ext cx="11125048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 – </a:t>
            </a:r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Interpretation of NDS</a:t>
            </a:r>
            <a:r>
              <a:rPr lang="en-US" sz="4000" dirty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2736" y="3541996"/>
            <a:ext cx="6894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production to the controls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1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5763" y="259651"/>
            <a:ext cx="11125048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Hypotheses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06100" y="251011"/>
            <a:ext cx="11514554" cy="923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[Nitrogen] ↑ downstream, with irrigation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605"/>
          <a:stretch/>
        </p:blipFill>
        <p:spPr>
          <a:xfrm>
            <a:off x="549791" y="1112474"/>
            <a:ext cx="8221201" cy="545778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5016137" y="994909"/>
            <a:ext cx="13063" cy="49356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366069" y="2952206"/>
            <a:ext cx="731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NH</a:t>
            </a:r>
            <a:r>
              <a:rPr lang="en-US" sz="2000" baseline="-25000" dirty="0" smtClean="0"/>
              <a:t>4</a:t>
            </a:r>
            <a:r>
              <a:rPr lang="en-US" sz="2000" baseline="30000" dirty="0" smtClean="0"/>
              <a:t>+</a:t>
            </a:r>
          </a:p>
          <a:p>
            <a:r>
              <a:rPr lang="en-US" sz="2000" dirty="0" smtClean="0"/>
              <a:t>NO</a:t>
            </a:r>
            <a:r>
              <a:rPr lang="en-US" sz="2000" baseline="-25000" dirty="0" smtClean="0"/>
              <a:t>3</a:t>
            </a:r>
            <a:r>
              <a:rPr lang="en-US" sz="2000" baseline="30000" dirty="0" smtClean="0"/>
              <a:t>-</a:t>
            </a:r>
            <a:endParaRPr lang="en-US" sz="2000" baseline="30000" dirty="0"/>
          </a:p>
        </p:txBody>
      </p:sp>
      <p:sp>
        <p:nvSpPr>
          <p:cNvPr id="4" name="Rectangle 3"/>
          <p:cNvSpPr/>
          <p:nvPr/>
        </p:nvSpPr>
        <p:spPr>
          <a:xfrm>
            <a:off x="9019185" y="3405551"/>
            <a:ext cx="229318" cy="23513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19185" y="3071017"/>
            <a:ext cx="229318" cy="2351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22094" y="997603"/>
            <a:ext cx="2098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Irrigation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25142" y="1034097"/>
            <a:ext cx="2896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Non-irrigation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1296" y="6339426"/>
            <a:ext cx="49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upstream → downstream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6889095" y="4754656"/>
            <a:ext cx="133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 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97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06" y="1187189"/>
            <a:ext cx="8415932" cy="501766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06100" y="251011"/>
            <a:ext cx="11514554" cy="923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[Nitrogen] ↑ downstream, with irrigation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78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06100" y="251011"/>
            <a:ext cx="11514554" cy="923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[DOC] varies with season, location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3096" y="1854983"/>
            <a:ext cx="275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Non-irrigation</a:t>
            </a:r>
            <a:endParaRPr lang="en-US" sz="2400" dirty="0">
              <a:solidFill>
                <a:srgbClr val="FF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2529" y="6273225"/>
            <a:ext cx="491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upstream → downstream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3096" y="2316648"/>
            <a:ext cx="353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Irrigation</a:t>
            </a:r>
            <a:endParaRPr lang="en-US" sz="2400" dirty="0">
              <a:solidFill>
                <a:srgbClr val="1674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68" y="1174376"/>
            <a:ext cx="6907428" cy="480841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155246" y="1994375"/>
            <a:ext cx="182880" cy="18288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157746" y="2456040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6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06100" y="251011"/>
            <a:ext cx="11514554" cy="923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 limitation during irrigation season only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7742" y="5441103"/>
            <a:ext cx="491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upstream → downstream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491" y="1547057"/>
            <a:ext cx="6160886" cy="4353343"/>
            <a:chOff x="940310" y="1378650"/>
            <a:chExt cx="6160886" cy="4353343"/>
          </a:xfrm>
        </p:grpSpPr>
        <p:sp>
          <p:nvSpPr>
            <p:cNvPr id="10" name="TextBox 9"/>
            <p:cNvSpPr txBox="1"/>
            <p:nvPr/>
          </p:nvSpPr>
          <p:spPr>
            <a:xfrm rot="2995655">
              <a:off x="2309185" y="4675677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Reecer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995655">
              <a:off x="3261691" y="4600142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Wenas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995655">
              <a:off x="5210096" y="4743334"/>
              <a:ext cx="1489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Toppenish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995655">
              <a:off x="4229954" y="4762359"/>
              <a:ext cx="1539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Ahtanum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995655">
              <a:off x="6305349" y="4662615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Satus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40310" y="1378650"/>
              <a:ext cx="1155251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</a:p>
            <a:p>
              <a:pPr algn="r"/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  <a:p>
              <a:pPr algn="r"/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Si</a:t>
              </a:r>
            </a:p>
            <a:p>
              <a:pPr algn="r"/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NP</a:t>
              </a:r>
            </a:p>
            <a:p>
              <a:pPr algn="r"/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NSi</a:t>
              </a:r>
              <a:endParaRPr lang="en-US" sz="2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/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PSi</a:t>
              </a:r>
              <a:endParaRPr lang="en-US" sz="2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/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NPSi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5561" y="1380913"/>
              <a:ext cx="5005635" cy="3008376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748863" y="6303580"/>
            <a:ext cx="5271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Co-limitation most common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7747" y="893677"/>
            <a:ext cx="2098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Irrigation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20747" y="847869"/>
            <a:ext cx="2896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Non-irrigation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808928" y="1547057"/>
            <a:ext cx="4911871" cy="4321774"/>
            <a:chOff x="6808928" y="1547057"/>
            <a:chExt cx="4911871" cy="43217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8928" y="1547057"/>
              <a:ext cx="4869032" cy="292627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 rot="2995655">
              <a:off x="6946954" y="4812515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Reecer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995655">
              <a:off x="7899460" y="4736980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Wenas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2995655">
              <a:off x="9847865" y="4880172"/>
              <a:ext cx="1489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Toppenish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2995655">
              <a:off x="8867723" y="4899197"/>
              <a:ext cx="1539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Ahtanum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2995655">
              <a:off x="10943118" y="4799453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Satus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408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06100" y="251011"/>
            <a:ext cx="11514554" cy="923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GPP limitation during irrigation season only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38456" y="5417189"/>
            <a:ext cx="382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upstream → downstream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5883" y="1547057"/>
            <a:ext cx="6160886" cy="4345376"/>
            <a:chOff x="940309" y="1451933"/>
            <a:chExt cx="6160886" cy="4345376"/>
          </a:xfrm>
        </p:grpSpPr>
        <p:sp>
          <p:nvSpPr>
            <p:cNvPr id="5" name="TextBox 4"/>
            <p:cNvSpPr txBox="1"/>
            <p:nvPr/>
          </p:nvSpPr>
          <p:spPr>
            <a:xfrm>
              <a:off x="940309" y="1451934"/>
              <a:ext cx="1155251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</a:p>
            <a:p>
              <a:pPr algn="r"/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</a:p>
            <a:p>
              <a:pPr algn="r"/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Si</a:t>
              </a:r>
            </a:p>
            <a:p>
              <a:pPr algn="r"/>
              <a:r>
                <a:rPr lang="en-US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NP</a:t>
              </a:r>
            </a:p>
            <a:p>
              <a:pPr algn="r"/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NSi</a:t>
              </a:r>
              <a:endParaRPr lang="en-US" sz="2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/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PSi</a:t>
              </a:r>
              <a:endParaRPr lang="en-US" sz="2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/>
              <a:r>
                <a:rPr lang="en-US" sz="2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NPSi</a:t>
              </a: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2995655">
              <a:off x="2148247" y="4740993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Reecer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995655">
              <a:off x="3100753" y="4665458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Wenas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995655">
              <a:off x="5049158" y="4808650"/>
              <a:ext cx="1489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Toppenish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995655">
              <a:off x="4069016" y="4827675"/>
              <a:ext cx="1539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Ahtanum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995655">
              <a:off x="6144411" y="4727931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Satus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5560" y="1451933"/>
              <a:ext cx="5005635" cy="3008376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808928" y="1547057"/>
            <a:ext cx="4911871" cy="4321774"/>
            <a:chOff x="6808928" y="1547057"/>
            <a:chExt cx="4911871" cy="43217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8928" y="1547057"/>
              <a:ext cx="4869032" cy="292627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 rot="2995655">
              <a:off x="6946954" y="4812515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Reecer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2995655">
              <a:off x="7899460" y="4736980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Wenas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2995655">
              <a:off x="9847865" y="4880172"/>
              <a:ext cx="1489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Toppenish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2995655">
              <a:off x="8867723" y="4899197"/>
              <a:ext cx="1539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Ahtanum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 rot="2995655">
              <a:off x="10943118" y="4799453"/>
              <a:ext cx="1155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Satus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77747" y="893677"/>
            <a:ext cx="2098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Irrigation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20747" y="847869"/>
            <a:ext cx="2896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Non-irrigation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4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06100" y="251011"/>
            <a:ext cx="11514554" cy="923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Conclusions/Hypotheses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2120" y="2365533"/>
            <a:ext cx="105025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Irrigation season: site variation; some potential for ↑ N &amp; P removal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120" y="4095441"/>
            <a:ext cx="105025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Non-i</a:t>
            </a:r>
            <a:r>
              <a:rPr lang="en-US" sz="32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rrigation season: light and temperature likely limit uptake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2120" y="1128068"/>
            <a:ext cx="10502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↑ [N] coincident with ↑ potential uptake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60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06100" y="251011"/>
            <a:ext cx="7283824" cy="923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GPP consistent through time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09" y="1357005"/>
            <a:ext cx="6854005" cy="427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8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06100" y="251011"/>
            <a:ext cx="7283824" cy="923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 consistent through time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305" y="1696640"/>
            <a:ext cx="5557389" cy="346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7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5763" y="259651"/>
            <a:ext cx="11778191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Streams = opportunity for N and P mitigation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8934" y="4173202"/>
            <a:ext cx="10406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limits microbial and algal production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irrigated agricultural systems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8934" y="1576759"/>
            <a:ext cx="10678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Streams are biologically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active!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934" y="2874980"/>
            <a:ext cx="10678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Assimilatory uptake often major pathway for N removal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70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8313"/>
            <a:ext cx="3707476" cy="3002131"/>
            <a:chOff x="0" y="348526"/>
            <a:chExt cx="4362450" cy="36671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8526"/>
              <a:ext cx="4362450" cy="366712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07350" y="473826"/>
              <a:ext cx="1221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Reecer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72883" y="8313"/>
            <a:ext cx="3751811" cy="3002131"/>
            <a:chOff x="4362450" y="348525"/>
            <a:chExt cx="4362450" cy="36671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450" y="348525"/>
              <a:ext cx="4362450" cy="366712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749681" y="358903"/>
              <a:ext cx="1221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Wenas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789563" y="262070"/>
            <a:ext cx="4173316" cy="3917331"/>
            <a:chOff x="4652808" y="2940669"/>
            <a:chExt cx="4173316" cy="391733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2808" y="2940669"/>
              <a:ext cx="4173316" cy="391733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495736" y="3006903"/>
              <a:ext cx="1221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Ahtanum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3283527"/>
            <a:ext cx="3949410" cy="3457223"/>
            <a:chOff x="4710718" y="2889073"/>
            <a:chExt cx="4362450" cy="36671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0718" y="2889073"/>
              <a:ext cx="4362450" cy="366712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319103" y="2992584"/>
              <a:ext cx="1358456" cy="391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Toppenish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949410" y="3283527"/>
            <a:ext cx="4064059" cy="3460049"/>
            <a:chOff x="3914775" y="1595437"/>
            <a:chExt cx="4362450" cy="36671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4775" y="1595437"/>
              <a:ext cx="4362450" cy="366712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486881" y="1720967"/>
              <a:ext cx="1221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Satus</a:t>
              </a:r>
              <a:endParaRPr 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132854" y="5866412"/>
            <a:ext cx="2098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Irrigation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31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37" y="161248"/>
            <a:ext cx="3830385" cy="32198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946" y="3474582"/>
            <a:ext cx="4024949" cy="338341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730836" y="279688"/>
            <a:ext cx="4275946" cy="3585730"/>
            <a:chOff x="3186112" y="695325"/>
            <a:chExt cx="5819775" cy="54673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112" y="695325"/>
              <a:ext cx="5819775" cy="546735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802795" y="835380"/>
              <a:ext cx="1657439" cy="56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Ahtanum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32485" y="189980"/>
            <a:ext cx="3729561" cy="3135111"/>
            <a:chOff x="232237" y="198293"/>
            <a:chExt cx="3729561" cy="31351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37" y="198293"/>
              <a:ext cx="3729561" cy="313511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87021" y="220363"/>
              <a:ext cx="1038505" cy="30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Reecer</a:t>
              </a:r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774103" y="253850"/>
            <a:ext cx="1050924" cy="302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Wenas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0783" y="3381113"/>
            <a:ext cx="122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Toppenish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74642" y="3480728"/>
            <a:ext cx="1138388" cy="34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Satus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865675" y="5901776"/>
            <a:ext cx="2896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Non-irrigation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73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859" y="-53885"/>
            <a:ext cx="4062501" cy="34149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313" y="0"/>
            <a:ext cx="4148571" cy="34873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1221"/>
            <a:ext cx="3837616" cy="32259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642" y="3541221"/>
            <a:ext cx="3837615" cy="32259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16" y="1"/>
            <a:ext cx="4433131" cy="41646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60391" y="55659"/>
            <a:ext cx="1050924" cy="302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Wenas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9467" y="3647120"/>
            <a:ext cx="122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Toppenish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34405" y="3541221"/>
            <a:ext cx="1138388" cy="34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Satus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8469" y="69184"/>
            <a:ext cx="1038505" cy="302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Reecer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66810" y="69184"/>
            <a:ext cx="121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Ahtanum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32854" y="5866412"/>
            <a:ext cx="2098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Irrigation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21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984" y="3516503"/>
            <a:ext cx="3929742" cy="33033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221" y="0"/>
            <a:ext cx="4183269" cy="35165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839222" cy="32272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491" y="69184"/>
            <a:ext cx="4058290" cy="38125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71566" y="57686"/>
            <a:ext cx="1050924" cy="302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Wenas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0783" y="3381113"/>
            <a:ext cx="122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Toppenish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55489" y="3707480"/>
            <a:ext cx="1138388" cy="34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Satus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26539" y="57686"/>
            <a:ext cx="1038505" cy="302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Reecer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66810" y="69184"/>
            <a:ext cx="121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Ahtanum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865675" y="5901776"/>
            <a:ext cx="2896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Non-irrigation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9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1" y="3576207"/>
            <a:ext cx="3904055" cy="32817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811" y="83320"/>
            <a:ext cx="3852749" cy="3238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812" y="3401969"/>
            <a:ext cx="4111330" cy="34560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65"/>
            <a:ext cx="3971332" cy="33383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561" y="16809"/>
            <a:ext cx="4257179" cy="39993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42923" y="253850"/>
            <a:ext cx="1050924" cy="302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Wenas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0783" y="3381113"/>
            <a:ext cx="122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Toppenish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1490" y="3576207"/>
            <a:ext cx="1138388" cy="34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Satus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0783" y="167988"/>
            <a:ext cx="1038505" cy="302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Reecer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66810" y="69184"/>
            <a:ext cx="121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Ahtanum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32854" y="5866412"/>
            <a:ext cx="2098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Irrigation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69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856" y="3560254"/>
            <a:ext cx="3981204" cy="33466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28" y="69184"/>
            <a:ext cx="4090707" cy="3438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09"/>
            <a:ext cx="4127164" cy="3469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060" y="69184"/>
            <a:ext cx="4315939" cy="40545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58773" y="438516"/>
            <a:ext cx="1050924" cy="302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Wenas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6995" y="4544059"/>
            <a:ext cx="122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Toppenish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15041" y="3828030"/>
            <a:ext cx="1138388" cy="34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Satus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296" y="170626"/>
            <a:ext cx="1038505" cy="302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Reecer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66810" y="69184"/>
            <a:ext cx="121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Ahtanum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865675" y="5901776"/>
            <a:ext cx="2896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Non-irrigation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2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00" y="3226479"/>
            <a:ext cx="4615605" cy="34617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52" y="3241298"/>
            <a:ext cx="4576087" cy="343206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06100" y="251011"/>
            <a:ext cx="7283824" cy="923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842" y="917475"/>
            <a:ext cx="110004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Site access: Yakama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Nation 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</a:t>
            </a:r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lab help: </a:t>
            </a:r>
            <a:r>
              <a:rPr lang="en-US" sz="2800" dirty="0" err="1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Rhenton</a:t>
            </a:r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Brimberry</a:t>
            </a:r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Cassandra Elkins, </a:t>
            </a:r>
            <a:r>
              <a:rPr lang="en-US" sz="2800" dirty="0" err="1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Alifya</a:t>
            </a:r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Saify</a:t>
            </a:r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Allison Staten, Noelle Scofield, Allyn Roley, Susan Roley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35970" y="251011"/>
            <a:ext cx="3588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contact: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sarah.roley@wsu.edu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@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ssroley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63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7570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Irrigated Agriculture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" t="1759" r="758" b="10358"/>
          <a:stretch/>
        </p:blipFill>
        <p:spPr>
          <a:xfrm>
            <a:off x="838199" y="1321724"/>
            <a:ext cx="7629521" cy="4871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885" y="6192982"/>
            <a:ext cx="3261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USGS 2004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28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Irrigation season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8949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Non-Irrigation season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60456" y="1600328"/>
            <a:ext cx="4910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River → Field → River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0456" y="4119410"/>
            <a:ext cx="4910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Groundwater → River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42952" y="1988084"/>
            <a:ext cx="4910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Seasonal differences in hydrology, potential differences in [nutrient]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57559" y="1632410"/>
            <a:ext cx="5007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Demand: ↑ with sun, temp</a:t>
            </a:r>
            <a:r>
              <a:rPr lang="en-US" sz="32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65763" y="259652"/>
            <a:ext cx="11778191" cy="7331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Irrigation and seasonality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2" y="1449976"/>
            <a:ext cx="7166683" cy="41017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598" y="5455972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Covino</a:t>
            </a:r>
            <a:r>
              <a:rPr lang="en-US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2018</a:t>
            </a:r>
            <a:endParaRPr lang="en-US" dirty="0">
              <a:solidFill>
                <a:srgbClr val="1674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57559" y="2962235"/>
            <a:ext cx="48593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Supply: ↑ with irrigation, may vary with nutrient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22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4062" y="3557444"/>
            <a:ext cx="10678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does this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change in irrigation vs. non-irrigation season?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2179" y="202094"/>
            <a:ext cx="10406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limits microbial and algal production in irrigated systems?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4062" y="2125990"/>
            <a:ext cx="10678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Assimilatory uptake often major pathway for N removal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45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" t="726" r="500" b="485"/>
          <a:stretch/>
        </p:blipFill>
        <p:spPr>
          <a:xfrm>
            <a:off x="365760" y="0"/>
            <a:ext cx="6683432" cy="677487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627223" y="156873"/>
            <a:ext cx="5564777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sites – tributaries of the Yakima River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939143" y="229035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73829" y="3509550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122023" y="444117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360" y="495082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06240" y="513370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47702" y="777723"/>
            <a:ext cx="2034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irrigated hay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06239" y="3427932"/>
            <a:ext cx="259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rchards &amp; hops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0606" y="5750680"/>
            <a:ext cx="259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ixed row crops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9532" y="4235543"/>
            <a:ext cx="2736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rchards &amp; grapes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22945" y="6405541"/>
            <a:ext cx="2334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dry wheat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/>
          <p:cNvCxnSpPr>
            <a:stCxn id="10" idx="2"/>
          </p:cNvCxnSpPr>
          <p:nvPr/>
        </p:nvCxnSpPr>
        <p:spPr>
          <a:xfrm flipH="1">
            <a:off x="3213463" y="1239388"/>
            <a:ext cx="651622" cy="79841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</p:cNvCxnSpPr>
          <p:nvPr/>
        </p:nvCxnSpPr>
        <p:spPr>
          <a:xfrm flipH="1">
            <a:off x="3128469" y="3658765"/>
            <a:ext cx="1077770" cy="323165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856514" y="5133702"/>
            <a:ext cx="1082629" cy="686227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088830" y="4693226"/>
            <a:ext cx="1445575" cy="88123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2" descr="Image result for yakima basi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0" b="75850"/>
          <a:stretch/>
        </p:blipFill>
        <p:spPr bwMode="auto">
          <a:xfrm>
            <a:off x="8793947" y="4675810"/>
            <a:ext cx="3398053" cy="21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/>
          <p:cNvSpPr/>
          <p:nvPr/>
        </p:nvSpPr>
        <p:spPr>
          <a:xfrm>
            <a:off x="7505430" y="215372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27141" y="1983425"/>
            <a:ext cx="2736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study sites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6660846" y="6229852"/>
            <a:ext cx="388346" cy="257809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46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21" grpId="0" animBg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AvgPrecipi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-30163"/>
            <a:ext cx="9906000" cy="688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"/>
            <a:ext cx="1981200" cy="287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 rot="2459148">
            <a:off x="4397188" y="3913094"/>
            <a:ext cx="2796988" cy="15867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3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5763" y="259651"/>
            <a:ext cx="11125048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 – Nutrient-Diffusing Substrates (NDS)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05588" y="2305725"/>
            <a:ext cx="5564871" cy="3130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7053" y="4426117"/>
            <a:ext cx="4236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Agar + nutrients (N, P, Si, or combination)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3174" y="3300457"/>
            <a:ext cx="4236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Cellulose – for heterotrophs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4" t="40536" r="36144" b="6758"/>
          <a:stretch/>
        </p:blipFill>
        <p:spPr>
          <a:xfrm rot="5400000">
            <a:off x="4703649" y="781813"/>
            <a:ext cx="3001380" cy="36145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2750" y="1254349"/>
            <a:ext cx="4236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Glass – for primary producers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515404" y="3649511"/>
            <a:ext cx="433361" cy="8765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923255" y="1822767"/>
            <a:ext cx="1785770" cy="757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86413" y="3049139"/>
            <a:ext cx="3709595" cy="6003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44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4664</TotalTime>
  <Words>593</Words>
  <Application>Microsoft Office PowerPoint</Application>
  <PresentationFormat>Widescreen</PresentationFormat>
  <Paragraphs>154</Paragraphs>
  <Slides>26</Slides>
  <Notes>3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The influence of irrigation flows on microbial and algal nutrient limitation</vt:lpstr>
      <vt:lpstr>PowerPoint Presentation</vt:lpstr>
      <vt:lpstr>PowerPoint Presentation</vt:lpstr>
      <vt:lpstr>Irrigation season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Washington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influence of irrigation flows on microbial and algal nutrient limitation</dc:title>
  <dc:creator>Roley, Sarah</dc:creator>
  <cp:lastModifiedBy>Roley, Sarah</cp:lastModifiedBy>
  <cp:revision>66</cp:revision>
  <dcterms:created xsi:type="dcterms:W3CDTF">2019-05-15T04:49:47Z</dcterms:created>
  <dcterms:modified xsi:type="dcterms:W3CDTF">2019-05-22T04:22:24Z</dcterms:modified>
</cp:coreProperties>
</file>